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0"/>
  </p:notesMasterIdLst>
  <p:handoutMasterIdLst>
    <p:handoutMasterId r:id="rId21"/>
  </p:handoutMasterIdLst>
  <p:sldIdLst>
    <p:sldId id="306" r:id="rId5"/>
    <p:sldId id="307" r:id="rId6"/>
    <p:sldId id="315" r:id="rId7"/>
    <p:sldId id="308" r:id="rId8"/>
    <p:sldId id="314" r:id="rId9"/>
    <p:sldId id="309" r:id="rId10"/>
    <p:sldId id="321" r:id="rId11"/>
    <p:sldId id="320" r:id="rId12"/>
    <p:sldId id="316" r:id="rId13"/>
    <p:sldId id="319" r:id="rId14"/>
    <p:sldId id="317" r:id="rId15"/>
    <p:sldId id="322" r:id="rId16"/>
    <p:sldId id="318" r:id="rId17"/>
    <p:sldId id="310" r:id="rId18"/>
    <p:sldId id="312" r:id="rId1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3B3B3B"/>
    <a:srgbClr val="33332E"/>
    <a:srgbClr val="222424"/>
    <a:srgbClr val="1D8C58"/>
    <a:srgbClr val="601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4972" autoAdjust="0"/>
  </p:normalViewPr>
  <p:slideViewPr>
    <p:cSldViewPr snapToGrid="0">
      <p:cViewPr varScale="1">
        <p:scale>
          <a:sx n="87" d="100"/>
          <a:sy n="87" d="100"/>
        </p:scale>
        <p:origin x="60" y="39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de-DE" noProof="0" dirty="0"/>
            <a:t>Vorbereitung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de-DE" noProof="0" dirty="0"/>
            <a:t>Setup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de-DE" b="0" i="0" u="none" noProof="0" dirty="0"/>
            <a:t>Definition einer Aktivierungsfunktion, die beim Öffnen einer Datei mit der festgelegten Endung ausgeführt wird und so die Extension initialisiert und seine Komponenten registriert.</a:t>
          </a:r>
          <a:endParaRPr lang="de-DE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de-DE" noProof="0" dirty="0"/>
            <a:t>Handler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de-DE" b="0" i="0" u="none" noProof="0" dirty="0"/>
            <a:t>Es können bereitgestellte Trigger genutzt werden, um Befehle oder andere Events, wie z.B. Tastatureingaben mithilfe einer Callback-Funktion zu behandeln.</a:t>
          </a:r>
          <a:endParaRPr lang="de-DE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e-DE" noProof="0" dirty="0"/>
            <a:t>Testen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de-DE" b="0" i="0" u="none" noProof="0" dirty="0"/>
            <a:t>Mit dem Debugging-Tool lässt sich die Extension an Beispielcode testen und z.B. unterschiedliche Themes ausprobieren.</a:t>
          </a:r>
          <a:endParaRPr lang="de-DE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de-DE" noProof="0" dirty="0"/>
            <a:t>Verwenden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de-DE" b="0" i="0" u="none" noProof="0" dirty="0"/>
            <a:t>Die Extension kann produktiv genutzt werden, indem sie in den .vscode/extensions Ordner verschoben oder eine VSIX-Datei erstellt und in den Marketplace hochgeladen wird.</a:t>
          </a:r>
          <a:endParaRPr lang="de-DE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de-DE" noProof="0" dirty="0"/>
            <a:t>Die Extension wird durch ein Manifest in package.json konfiguriert. Hier werden Metadaten wie Name, Version, Abhängigkeiten und unterstützte Dateiendung angegeben.</a:t>
          </a:r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109250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3463488"/>
          <a:ext cx="2189894" cy="799266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Vorbereitung</a:t>
          </a:r>
        </a:p>
      </dsp:txBody>
      <dsp:txXfrm>
        <a:off x="2053" y="3463488"/>
        <a:ext cx="2089986" cy="799266"/>
      </dsp:txXfrm>
    </dsp:sp>
    <dsp:sp modelId="{810D7AA7-A541-4507-BE7F-36CCF210089F}">
      <dsp:nvSpPr>
        <dsp:cNvPr id="0" name=""/>
        <dsp:cNvSpPr/>
      </dsp:nvSpPr>
      <dsp:spPr>
        <a:xfrm>
          <a:off x="177245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/>
            <a:t>Die Extension wird durch ein Manifest in package.json konfiguriert. Hier werden Metadaten wie Name, Version, Abhängigkeiten und unterstützte Dateiendung angegeben.</a:t>
          </a:r>
        </a:p>
      </dsp:txBody>
      <dsp:txXfrm>
        <a:off x="177245" y="1170803"/>
        <a:ext cx="1778194" cy="1787936"/>
      </dsp:txXfrm>
    </dsp:sp>
    <dsp:sp modelId="{E41E7729-FD3F-426D-804C-45BD60BD762D}">
      <dsp:nvSpPr>
        <dsp:cNvPr id="0" name=""/>
        <dsp:cNvSpPr/>
      </dsp:nvSpPr>
      <dsp:spPr>
        <a:xfrm rot="5400000">
          <a:off x="971149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Setup</a:t>
          </a:r>
        </a:p>
      </dsp:txBody>
      <dsp:txXfrm>
        <a:off x="2282270" y="3463488"/>
        <a:ext cx="1790261" cy="799266"/>
      </dsp:txXfrm>
    </dsp:sp>
    <dsp:sp modelId="{5E07F9E4-149C-4A89-848F-4ABDD305F0C5}">
      <dsp:nvSpPr>
        <dsp:cNvPr id="0" name=""/>
        <dsp:cNvSpPr/>
      </dsp:nvSpPr>
      <dsp:spPr>
        <a:xfrm>
          <a:off x="22576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Definition einer Aktivierungsfunktion, die beim Öffnen einer Datei mit der festgelegten Endung ausgeführt wird und so die Extension initialisiert und seine Komponenten registriert.</a:t>
          </a:r>
          <a:endParaRPr lang="de-DE" sz="1200" kern="1200" noProof="0" dirty="0"/>
        </a:p>
      </dsp:txBody>
      <dsp:txXfrm>
        <a:off x="2257644" y="1170803"/>
        <a:ext cx="1778194" cy="1787936"/>
      </dsp:txXfrm>
    </dsp:sp>
    <dsp:sp modelId="{473F2067-7126-4D56-A328-5A8CFD3D8D52}">
      <dsp:nvSpPr>
        <dsp:cNvPr id="0" name=""/>
        <dsp:cNvSpPr/>
      </dsp:nvSpPr>
      <dsp:spPr>
        <a:xfrm rot="5400000">
          <a:off x="30515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Handler</a:t>
          </a:r>
        </a:p>
      </dsp:txBody>
      <dsp:txXfrm>
        <a:off x="4362669" y="3463488"/>
        <a:ext cx="1790261" cy="799266"/>
      </dsp:txXfrm>
    </dsp:sp>
    <dsp:sp modelId="{FD7B29F2-0D66-4B4B-BC8A-82DA23575305}">
      <dsp:nvSpPr>
        <dsp:cNvPr id="0" name=""/>
        <dsp:cNvSpPr/>
      </dsp:nvSpPr>
      <dsp:spPr>
        <a:xfrm>
          <a:off x="43380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Es können bereitgestellte Trigger genutzt werden, um Befehle oder andere Events, wie z.B. Tastatureingaben mithilfe einer Callback-Funktion zu behandeln.</a:t>
          </a:r>
          <a:endParaRPr lang="de-DE" sz="1200" kern="1200" noProof="0" dirty="0"/>
        </a:p>
      </dsp:txBody>
      <dsp:txXfrm>
        <a:off x="4338044" y="1170803"/>
        <a:ext cx="1778194" cy="1787936"/>
      </dsp:txXfrm>
    </dsp:sp>
    <dsp:sp modelId="{2377F551-4CF6-4656-B644-60A7FC1B0F64}">
      <dsp:nvSpPr>
        <dsp:cNvPr id="0" name=""/>
        <dsp:cNvSpPr/>
      </dsp:nvSpPr>
      <dsp:spPr>
        <a:xfrm rot="5400000">
          <a:off x="51319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62432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Testen</a:t>
          </a:r>
        </a:p>
      </dsp:txBody>
      <dsp:txXfrm>
        <a:off x="6443069" y="3463488"/>
        <a:ext cx="1790261" cy="799266"/>
      </dsp:txXfrm>
    </dsp:sp>
    <dsp:sp modelId="{1F1B09A6-DA7E-41D1-B8A6-E3B6E775E5C1}">
      <dsp:nvSpPr>
        <dsp:cNvPr id="0" name=""/>
        <dsp:cNvSpPr/>
      </dsp:nvSpPr>
      <dsp:spPr>
        <a:xfrm>
          <a:off x="64184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Mit dem Debugging-Tool lässt sich die Extension an Beispielcode testen und z.B. unterschiedliche Themes ausprobieren.</a:t>
          </a:r>
          <a:endParaRPr lang="de-DE" sz="1200" kern="1200" noProof="0" dirty="0"/>
        </a:p>
      </dsp:txBody>
      <dsp:txXfrm>
        <a:off x="6418443" y="1170803"/>
        <a:ext cx="1778194" cy="1787936"/>
      </dsp:txXfrm>
    </dsp:sp>
    <dsp:sp modelId="{E2C584B7-5B6E-4F6E-A7B8-E679FEF7BC4D}">
      <dsp:nvSpPr>
        <dsp:cNvPr id="0" name=""/>
        <dsp:cNvSpPr/>
      </dsp:nvSpPr>
      <dsp:spPr>
        <a:xfrm rot="5400000">
          <a:off x="7212347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8323651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Verwenden</a:t>
          </a:r>
        </a:p>
      </dsp:txBody>
      <dsp:txXfrm>
        <a:off x="8523468" y="3463488"/>
        <a:ext cx="1790261" cy="799266"/>
      </dsp:txXfrm>
    </dsp:sp>
    <dsp:sp modelId="{B73D2BBA-574C-491E-A31C-8B6EA5CC871A}">
      <dsp:nvSpPr>
        <dsp:cNvPr id="0" name=""/>
        <dsp:cNvSpPr/>
      </dsp:nvSpPr>
      <dsp:spPr>
        <a:xfrm>
          <a:off x="84988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Die Extension kann produktiv genutzt werden, indem sie in den .vscode/extensions Ordner verschoben oder eine VSIX-Datei erstellt und in den Marketplace hochgeladen wird.</a:t>
          </a:r>
          <a:endParaRPr lang="de-DE" sz="1200" kern="1200" noProof="0" dirty="0"/>
        </a:p>
      </dsp:txBody>
      <dsp:txXfrm>
        <a:off x="8498843" y="1170803"/>
        <a:ext cx="1778194" cy="1787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19.07.2023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19.07.2023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42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7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93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PuC Highlighting (vs-code extension)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Fabian Jülich</a:t>
            </a:r>
          </a:p>
          <a:p>
            <a:pPr rtl="0"/>
            <a:r>
              <a:rPr lang="de-DE" dirty="0"/>
              <a:t>Tim Köhne</a:t>
            </a:r>
            <a:endParaRPr lang="de-DE" sz="2000" dirty="0">
              <a:solidFill>
                <a:schemeClr val="bg1"/>
              </a:solidFill>
            </a:endParaRP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accent2"/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accent2"/>
                </a:solidFill>
              </a:rPr>
              <a:pPr/>
              <a:t>10</a:t>
            </a:fld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11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64405EAC-972D-C467-DCC0-677F0A39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63" y="1690688"/>
            <a:ext cx="9700074" cy="42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A8246-9F72-0125-9214-7ACC8084B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08802F-7735-E0CF-ED74-53D7EE3FB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Vorstellung der Funktionsweise</a:t>
            </a:r>
          </a:p>
        </p:txBody>
      </p:sp>
    </p:spTree>
    <p:extLst>
      <p:ext uri="{BB962C8B-B14F-4D97-AF65-F5344CB8AC3E}">
        <p14:creationId xmlns:p14="http://schemas.microsoft.com/office/powerpoint/2010/main" val="7706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Display, Computer, Multimedia-Software enthält.&#10;&#10;Automatisch generierte Beschreibung">
            <a:extLst>
              <a:ext uri="{FF2B5EF4-FFF2-40B4-BE49-F238E27FC236}">
                <a16:creationId xmlns:a16="http://schemas.microsoft.com/office/drawing/2014/main" id="{6E298840-C0BD-3E23-03F2-CC034D01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5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B3D99-16C6-9AB4-E0C2-F12C6234D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AF970-3D11-C683-DE8A-8B5E0FFE42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Erweiterbarkeit</a:t>
            </a:r>
          </a:p>
        </p:txBody>
      </p:sp>
    </p:spTree>
    <p:extLst>
      <p:ext uri="{BB962C8B-B14F-4D97-AF65-F5344CB8AC3E}">
        <p14:creationId xmlns:p14="http://schemas.microsoft.com/office/powerpoint/2010/main" val="375141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510474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sz="3600" dirty="0"/>
              <a:t>Ausblick</a:t>
            </a:r>
            <a:endParaRPr lang="de-DE" dirty="0"/>
          </a:p>
        </p:txBody>
      </p:sp>
      <p:pic>
        <p:nvPicPr>
          <p:cNvPr id="8" name="Bildplatzhalter 7" descr="Berge im Sonnenuntergang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 highlighting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14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6C21A6D-D913-6FB6-0B1A-A7B76F698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1770278"/>
            <a:ext cx="4434835" cy="4246474"/>
          </a:xfrm>
        </p:spPr>
        <p:txBody>
          <a:bodyPr/>
          <a:lstStyle/>
          <a:p>
            <a:r>
              <a:rPr lang="de-DE" dirty="0"/>
              <a:t>Die Extension ist beliebig erweiterbar und lässt somit zu, auch das Kompilieren und Ausführen von PuC Quellcode oder Features wie Autovervollständigung zu implementieren, um so eine vollwertige Sprachunterstützung zu schaffen.</a:t>
            </a: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15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 highlighting</a:t>
            </a:r>
          </a:p>
        </p:txBody>
      </p:sp>
      <p:pic>
        <p:nvPicPr>
          <p:cNvPr id="9" name="Bildplatzhalter 8" descr="Berge im Sonnenunter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https://github.com/timkoehne/Semantic-Highlighting-for-PuC-SS23</a:t>
            </a:r>
          </a:p>
        </p:txBody>
      </p:sp>
      <p:pic>
        <p:nvPicPr>
          <p:cNvPr id="15" name="Bildplatzhalter 14" descr="Berge kurz vor der Abenddämmerung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Bildplatzhalter 12" descr="Berge unter dem Nachthimmel kurz vor der Morgendämmerung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de-DE" sz="1800" dirty="0">
                <a:solidFill>
                  <a:schemeClr val="bg1"/>
                </a:solidFill>
              </a:rPr>
              <a:t>Syntax und Semantik</a:t>
            </a:r>
          </a:p>
          <a:p>
            <a:pPr algn="r" rtl="0"/>
            <a:r>
              <a:rPr lang="de-DE" dirty="0"/>
              <a:t>VS-Code Extension</a:t>
            </a:r>
            <a:endParaRPr lang="de-DE" sz="1800" dirty="0">
              <a:solidFill>
                <a:schemeClr val="bg1"/>
              </a:solidFill>
            </a:endParaRPr>
          </a:p>
          <a:p>
            <a:pPr algn="r" rtl="0"/>
            <a:r>
              <a:rPr lang="de-DE" sz="1800" dirty="0">
                <a:solidFill>
                  <a:schemeClr val="bg1"/>
                </a:solidFill>
              </a:rPr>
              <a:t>Umsetzung</a:t>
            </a:r>
          </a:p>
          <a:p>
            <a:pPr algn="r" rtl="0"/>
            <a:r>
              <a:rPr lang="de-DE" sz="1800" dirty="0">
                <a:solidFill>
                  <a:schemeClr val="bg1"/>
                </a:solidFill>
              </a:rPr>
              <a:t>Showcase</a:t>
            </a:r>
          </a:p>
          <a:p>
            <a:pPr algn="r" rtl="0"/>
            <a:r>
              <a:rPr lang="de-DE" dirty="0"/>
              <a:t>Ausblick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6" name="Bildplatzhalter 5" descr="Berge im Sonnenuntergang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 highlighting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Syntax und Semantik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Begriffserklärung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394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/>
              <a:t>Syntax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r>
              <a:rPr lang="de-DE" sz="1600" dirty="0"/>
              <a:t>Strukturelle Regeln und Konventionen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Beschreibt erlaubte Ausdrücke und Konstrukte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Basierend auf mathematischer Notation (Lambda-Kalkül)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Funktionen, Argumente, Musterabgleich, Rekursion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Ausdrucksorientierte Auswertung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Klar, präzise und lesbar (wichtig für Fehlerminimierung und Wartbarkeit)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Puc-</a:t>
            </a:r>
            <a:r>
              <a:rPr lang="de-DE" dirty="0" err="1"/>
              <a:t>highlighting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/>
              <a:t>Semantik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342900" indent="-342900" rtl="0">
              <a:buFontTx/>
              <a:buChar char="-"/>
            </a:pPr>
            <a:r>
              <a:rPr lang="de-DE" dirty="0"/>
              <a:t>Bedeutung und Interpretation von Programmen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Beschreibt, wie Programme funktionieren und was sie tun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Definiert das Verhalten von Ausdrücken </a:t>
            </a:r>
            <a:r>
              <a:rPr lang="de-DE" sz="2000" dirty="0"/>
              <a:t>und </a:t>
            </a:r>
            <a:r>
              <a:rPr lang="de-DE" dirty="0"/>
              <a:t>Konstrukten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Bezieht sich auf die Ausführung </a:t>
            </a:r>
            <a:r>
              <a:rPr lang="de-DE" sz="2000" dirty="0"/>
              <a:t>und</a:t>
            </a:r>
            <a:r>
              <a:rPr lang="de-DE" dirty="0"/>
              <a:t> Auswertung von Code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Regelt den Effekt von Funktionen</a:t>
            </a:r>
            <a:r>
              <a:rPr lang="de-DE" sz="2000" dirty="0"/>
              <a:t> und </a:t>
            </a:r>
            <a:r>
              <a:rPr lang="de-DE" dirty="0"/>
              <a:t>Operationen auf Daten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Umfasst Typsysteme </a:t>
            </a:r>
            <a:r>
              <a:rPr lang="de-DE" sz="2000" dirty="0"/>
              <a:t>und</a:t>
            </a:r>
            <a:r>
              <a:rPr lang="de-DE" dirty="0"/>
              <a:t> Regeln für Fehlerbehandlung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Konsistente und vorhersagbare Programmausführung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Puc-</a:t>
            </a:r>
            <a:r>
              <a:rPr lang="de-DE" dirty="0" err="1"/>
              <a:t>highlighting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0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VS-Code Extensions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Einführung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B160A-6EF8-FC2F-676D-FD6C3778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Abhängigkeiten</a:t>
            </a:r>
            <a:endParaRPr lang="de-DE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7901-5416-880D-3F93-7C1D494E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/>
              <a:t>Microsoft Visual Studio Code (Code Editor)</a:t>
            </a:r>
          </a:p>
          <a:p>
            <a:pPr>
              <a:buFontTx/>
              <a:buChar char="-"/>
            </a:pPr>
            <a:r>
              <a:rPr lang="de-DE" sz="2000" dirty="0"/>
              <a:t>npm (Paketmanager für JS-Bibliotheken</a:t>
            </a:r>
          </a:p>
          <a:p>
            <a:pPr>
              <a:buFontTx/>
              <a:buChar char="-"/>
            </a:pPr>
            <a:r>
              <a:rPr lang="de-DE" sz="2000" dirty="0"/>
              <a:t>TypeScript Compiler (kompiliert zu JavaScript)</a:t>
            </a:r>
          </a:p>
          <a:p>
            <a:pPr>
              <a:buFontTx/>
              <a:buChar char="-"/>
            </a:pPr>
            <a:r>
              <a:rPr lang="de-DE" sz="2000" dirty="0"/>
              <a:t>Node.js (Laufzeitumgebung für JS)</a:t>
            </a:r>
          </a:p>
          <a:p>
            <a:pPr>
              <a:buFontTx/>
              <a:buChar char="-"/>
            </a:pPr>
            <a:r>
              <a:rPr lang="de-DE" sz="2000" dirty="0"/>
              <a:t>Optional: VS Code Extension Development Kit (Tool zum Erstellen und Verwalten von Extensions, welches das Packen und Veröffentlichen vereinfacht)</a:t>
            </a:r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A32DE4F0-2139-1D67-465A-5409F10D85AB}"/>
              </a:ext>
            </a:extLst>
          </p:cNvPr>
          <p:cNvSpPr txBox="1">
            <a:spLocks/>
          </p:cNvSpPr>
          <p:nvPr/>
        </p:nvSpPr>
        <p:spPr>
          <a:xfrm>
            <a:off x="838200" y="6405246"/>
            <a:ext cx="27432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21.07.2023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4344C7C6-EDB9-CE3C-D70C-33FDF3A784F0}"/>
              </a:ext>
            </a:extLst>
          </p:cNvPr>
          <p:cNvSpPr txBox="1">
            <a:spLocks/>
          </p:cNvSpPr>
          <p:nvPr/>
        </p:nvSpPr>
        <p:spPr>
          <a:xfrm>
            <a:off x="4038600" y="6405246"/>
            <a:ext cx="41148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de-DE" sz="1200" b="1" cap="all" spc="100" dirty="0">
                <a:solidFill>
                  <a:schemeClr val="accent2"/>
                </a:solidFill>
              </a:rPr>
              <a:t>Puc highlighting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957ED5AF-9B05-5D2A-43CC-48033CDE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246"/>
            <a:ext cx="2743200" cy="365125"/>
          </a:xfrm>
        </p:spPr>
        <p:txBody>
          <a:bodyPr anchor="t"/>
          <a:lstStyle/>
          <a:p>
            <a:fld id="{D8DA9DAA-006C-4F4B-980E-E3DF019B24E2}" type="slidenum">
              <a:rPr lang="de-DE">
                <a:solidFill>
                  <a:schemeClr val="accent2"/>
                </a:solidFill>
              </a:rPr>
              <a:pPr/>
              <a:t>7</a:t>
            </a:fld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3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Extension entwickeln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accent2"/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accent2"/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accent2"/>
                </a:solidFill>
              </a:rPr>
              <a:pPr/>
              <a:t>8</a:t>
            </a:fld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6" name="Inhaltsplatzhalter 6" descr="SmartArt-Zeitachse">
            <a:extLst>
              <a:ext uri="{FF2B5EF4-FFF2-40B4-BE49-F238E27FC236}">
                <a16:creationId xmlns:a16="http://schemas.microsoft.com/office/drawing/2014/main" id="{C882B8F6-6967-8902-DB34-F5FB0A118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966969"/>
              </p:ext>
            </p:extLst>
          </p:nvPr>
        </p:nvGraphicFramePr>
        <p:xfrm>
          <a:off x="1066800" y="1027906"/>
          <a:ext cx="10515600" cy="5328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88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9C0E2-126E-98BE-69AE-42F90B4F0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F0949-1676-0890-E4C0-E08CB74B1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Spezifisches</a:t>
            </a:r>
          </a:p>
        </p:txBody>
      </p:sp>
    </p:spTree>
    <p:extLst>
      <p:ext uri="{BB962C8B-B14F-4D97-AF65-F5344CB8AC3E}">
        <p14:creationId xmlns:p14="http://schemas.microsoft.com/office/powerpoint/2010/main" val="237661150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{1562D100-471D-42DB-9243-4338AED46F5C}tf89338750_win32</Template>
  <TotalTime>0</TotalTime>
  <Words>388</Words>
  <Application>Microsoft Office PowerPoint</Application>
  <PresentationFormat>Breitbild</PresentationFormat>
  <Paragraphs>87</Paragraphs>
  <Slides>15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Univers</vt:lpstr>
      <vt:lpstr>GradientUnivers</vt:lpstr>
      <vt:lpstr>PuC Highlighting (vs-code extension)</vt:lpstr>
      <vt:lpstr>Agenda</vt:lpstr>
      <vt:lpstr>Syntax und Semantik</vt:lpstr>
      <vt:lpstr>Syntax</vt:lpstr>
      <vt:lpstr>Semantik</vt:lpstr>
      <vt:lpstr>VS-Code Extensions</vt:lpstr>
      <vt:lpstr>Abhängigkeiten</vt:lpstr>
      <vt:lpstr>Extension entwickeln</vt:lpstr>
      <vt:lpstr>Umsetzung</vt:lpstr>
      <vt:lpstr>Architektur</vt:lpstr>
      <vt:lpstr>Showcase</vt:lpstr>
      <vt:lpstr>PowerPoint-Präsentation</vt:lpstr>
      <vt:lpstr>Ausblick</vt:lpstr>
      <vt:lpstr>Ausblick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PuC Highlighting (vs-code extension)</dc:title>
  <dc:creator>Fabian Cedric Jülich (fjuelich)</dc:creator>
  <cp:lastModifiedBy>Fabian Cedric Jülich (fjuelich)</cp:lastModifiedBy>
  <cp:revision>7</cp:revision>
  <dcterms:created xsi:type="dcterms:W3CDTF">2023-07-16T10:36:10Z</dcterms:created>
  <dcterms:modified xsi:type="dcterms:W3CDTF">2023-07-19T18:10:39Z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